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handoutMasterIdLst>
    <p:handoutMasterId r:id="rId7"/>
  </p:handoutMasterIdLst>
  <p:sldIdLst>
    <p:sldId id="256" r:id="rId2"/>
    <p:sldId id="276" r:id="rId3"/>
    <p:sldId id="277" r:id="rId4"/>
    <p:sldId id="278" r:id="rId5"/>
  </p:sldIdLst>
  <p:sldSz cx="9144000" cy="5143500" type="screen16x9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B4F2967-E538-4430-B3C3-4A73F28A03FB}">
          <p14:sldIdLst>
            <p14:sldId id="256"/>
            <p14:sldId id="276"/>
            <p14:sldId id="277"/>
            <p14:sldId id="278"/>
          </p14:sldIdLst>
        </p14:section>
        <p14:section name="Sección sin título" id="{7397D44D-5597-4E84-A616-13B0140B1F46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02BE"/>
    <a:srgbClr val="4F0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22" autoAdjust="0"/>
  </p:normalViewPr>
  <p:slideViewPr>
    <p:cSldViewPr>
      <p:cViewPr>
        <p:scale>
          <a:sx n="166" d="100"/>
          <a:sy n="166" d="100"/>
        </p:scale>
        <p:origin x="-774" y="-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74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61AA7-ED42-4442-89AB-526D3239B2C6}" type="datetimeFigureOut">
              <a:rPr lang="es-AR" smtClean="0"/>
              <a:t>15/11/2019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8FA4E-F215-4306-9806-70173A1EB50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2662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53126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577" y="4155925"/>
            <a:ext cx="2550252" cy="643359"/>
          </a:xfrm>
          <a:prstGeom prst="rect">
            <a:avLst/>
          </a:prstGeom>
        </p:spPr>
      </p:pic>
      <p:sp>
        <p:nvSpPr>
          <p:cNvPr id="11" name="10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solidFill>
                  <a:srgbClr val="0070C0"/>
                </a:solidFill>
              </a:rPr>
              <a:t>PROGRAMA VISITANTE VOLUNTARIO</a:t>
            </a:r>
            <a:endParaRPr lang="es-A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577" y="4155925"/>
            <a:ext cx="2550252" cy="643359"/>
          </a:xfrm>
          <a:prstGeom prst="rect">
            <a:avLst/>
          </a:prstGeom>
        </p:spPr>
      </p:pic>
      <p:sp>
        <p:nvSpPr>
          <p:cNvPr id="11" name="10 Título"/>
          <p:cNvSpPr>
            <a:spLocks noGrp="1"/>
          </p:cNvSpPr>
          <p:nvPr>
            <p:ph type="title"/>
          </p:nvPr>
        </p:nvSpPr>
        <p:spPr>
          <a:xfrm>
            <a:off x="107504" y="267494"/>
            <a:ext cx="8752325" cy="3744416"/>
          </a:xfrm>
        </p:spPr>
        <p:txBody>
          <a:bodyPr/>
          <a:lstStyle/>
          <a:p>
            <a:r>
              <a:rPr lang="es-MX" sz="2400" dirty="0" smtClean="0">
                <a:solidFill>
                  <a:schemeClr val="tx1"/>
                </a:solidFill>
              </a:rPr>
              <a:t/>
            </a:r>
            <a:br>
              <a:rPr lang="es-MX" sz="2400" dirty="0" smtClean="0">
                <a:solidFill>
                  <a:schemeClr val="tx1"/>
                </a:solidFill>
              </a:rPr>
            </a:br>
            <a:r>
              <a:rPr lang="es-MX" sz="2400" dirty="0" smtClean="0">
                <a:solidFill>
                  <a:schemeClr val="tx1"/>
                </a:solidFill>
              </a:rPr>
              <a:t>¿</a:t>
            </a:r>
            <a:r>
              <a:rPr lang="es-MX" sz="2400" dirty="0">
                <a:solidFill>
                  <a:schemeClr val="tx1"/>
                </a:solidFill>
              </a:rPr>
              <a:t>En qué consiste? </a:t>
            </a:r>
            <a:r>
              <a:rPr lang="es-MX" sz="2400" dirty="0" smtClean="0">
                <a:solidFill>
                  <a:schemeClr val="tx1"/>
                </a:solidFill>
              </a:rPr>
              <a:t/>
            </a:r>
            <a:br>
              <a:rPr lang="es-MX" sz="24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/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>El </a:t>
            </a:r>
            <a:r>
              <a:rPr lang="es-MX" sz="2000" dirty="0">
                <a:solidFill>
                  <a:schemeClr val="tx1"/>
                </a:solidFill>
              </a:rPr>
              <a:t>Programa Visitante Voluntario fue creado con el objetivo de facilitar el intercambio de experiencias y potenciar los conocimientos en materia de políticas públicas y derechos humanos</a:t>
            </a:r>
            <a:r>
              <a:rPr lang="es-MX" sz="2000" dirty="0" smtClean="0">
                <a:solidFill>
                  <a:schemeClr val="tx1"/>
                </a:solidFill>
              </a:rPr>
              <a:t>.                      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>
                <a:solidFill>
                  <a:schemeClr val="tx1"/>
                </a:solidFill>
              </a:rPr>
              <a:t/>
            </a:r>
            <a:br>
              <a:rPr lang="es-MX" sz="2000" dirty="0">
                <a:solidFill>
                  <a:schemeClr val="tx1"/>
                </a:solidFill>
              </a:rPr>
            </a:br>
            <a:r>
              <a:rPr lang="es-MX" sz="2000" dirty="0">
                <a:solidFill>
                  <a:schemeClr val="tx1"/>
                </a:solidFill>
              </a:rPr>
              <a:t>Las actividades a realizar son consensuadas para proporcionar una experiencia académica/profesional en el ámbito de la gestión de políticas públicas con enfoque de derechos humanos, en las siguientes áreas de trabajo: Relaciones institucionales; Investigación; Gestión de la información; Comunicación y cultura; Diseño gráfico; Bibliotecología; Formación y capacitación; Administración y finanzas; Traducción de portugués e inglés. </a:t>
            </a:r>
            <a:r>
              <a:rPr lang="es-MX" sz="2000" dirty="0">
                <a:solidFill>
                  <a:srgbClr val="0070C0"/>
                </a:solidFill>
              </a:rPr>
              <a:t/>
            </a:r>
            <a:br>
              <a:rPr lang="es-MX" sz="2000" dirty="0">
                <a:solidFill>
                  <a:srgbClr val="0070C0"/>
                </a:solidFill>
              </a:rPr>
            </a:br>
            <a:endParaRPr lang="es-A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04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4515966"/>
            <a:ext cx="1835695" cy="604997"/>
          </a:xfrm>
          <a:prstGeom prst="rect">
            <a:avLst/>
          </a:prstGeom>
        </p:spPr>
      </p:pic>
      <p:sp>
        <p:nvSpPr>
          <p:cNvPr id="11" name="10 Título"/>
          <p:cNvSpPr>
            <a:spLocks noGrp="1"/>
          </p:cNvSpPr>
          <p:nvPr>
            <p:ph type="title"/>
          </p:nvPr>
        </p:nvSpPr>
        <p:spPr>
          <a:xfrm>
            <a:off x="107504" y="267494"/>
            <a:ext cx="8752325" cy="3744416"/>
          </a:xfrm>
        </p:spPr>
        <p:txBody>
          <a:bodyPr/>
          <a:lstStyle/>
          <a:p>
            <a:r>
              <a:rPr lang="es-MX" sz="2400" dirty="0">
                <a:solidFill>
                  <a:schemeClr val="bg1"/>
                </a:solidFill>
              </a:rPr>
              <a:t>¿</a:t>
            </a:r>
            <a:r>
              <a:rPr lang="es-MX" sz="2400" dirty="0">
                <a:solidFill>
                  <a:schemeClr val="tx1"/>
                </a:solidFill>
              </a:rPr>
              <a:t>Quiénes pueden participar?</a:t>
            </a:r>
            <a:r>
              <a:rPr lang="es-MX" sz="1800" dirty="0">
                <a:solidFill>
                  <a:schemeClr val="tx1"/>
                </a:solidFill>
              </a:rPr>
              <a:t/>
            </a:r>
            <a:br>
              <a:rPr lang="es-MX" sz="1800" dirty="0">
                <a:solidFill>
                  <a:schemeClr val="tx1"/>
                </a:solidFill>
              </a:rPr>
            </a:br>
            <a:r>
              <a:rPr lang="es-MX" sz="1800" dirty="0">
                <a:solidFill>
                  <a:schemeClr val="tx1"/>
                </a:solidFill>
              </a:rPr>
              <a:t/>
            </a:r>
            <a:br>
              <a:rPr lang="es-MX" sz="1800" dirty="0">
                <a:solidFill>
                  <a:schemeClr val="tx1"/>
                </a:solidFill>
              </a:rPr>
            </a:br>
            <a:r>
              <a:rPr lang="es-MX" sz="1800" dirty="0">
                <a:solidFill>
                  <a:schemeClr val="tx1"/>
                </a:solidFill>
              </a:rPr>
              <a:t>Pueden aplicar personas de cualquier nacionalidad interesadas en participar del programa por un período mínimo de 2 meses y un máximo de 6 meses. La experiencia está abierta a estudiantes, académicos, investigadoras/es y funcionarias/os públicas/os para colaborar con las actividades y acciones del Instituto. Se debe ser mayor de 18 años y tener conocimiento operativo de al menos una lengua oficial del MERCOSUR. Luego de verificar que la participación haya sido satisfactoria, se expedirá un certificado de participación y una carta de recomendación</a:t>
            </a:r>
            <a:r>
              <a:rPr lang="es-MX" sz="1800" dirty="0" smtClean="0">
                <a:solidFill>
                  <a:schemeClr val="tx1"/>
                </a:solidFill>
              </a:rPr>
              <a:t>.</a:t>
            </a:r>
            <a:r>
              <a:rPr lang="es-MX" sz="1800" dirty="0" smtClean="0">
                <a:solidFill>
                  <a:srgbClr val="0070C0"/>
                </a:solidFill>
              </a:rPr>
              <a:t/>
            </a:r>
            <a:br>
              <a:rPr lang="es-MX" sz="1800" dirty="0" smtClean="0">
                <a:solidFill>
                  <a:srgbClr val="0070C0"/>
                </a:solidFill>
              </a:rPr>
            </a:br>
            <a:r>
              <a:rPr lang="es-MX" sz="1800" dirty="0">
                <a:solidFill>
                  <a:srgbClr val="0070C0"/>
                </a:solidFill>
              </a:rPr>
              <a:t/>
            </a:r>
            <a:br>
              <a:rPr lang="es-MX" sz="1800" dirty="0">
                <a:solidFill>
                  <a:srgbClr val="0070C0"/>
                </a:solidFill>
              </a:rPr>
            </a:br>
            <a:r>
              <a:rPr lang="es-MX" sz="2000" dirty="0">
                <a:solidFill>
                  <a:srgbClr val="0070C0"/>
                </a:solidFill>
              </a:rPr>
              <a:t/>
            </a:r>
            <a:br>
              <a:rPr lang="es-MX" sz="2000" dirty="0">
                <a:solidFill>
                  <a:srgbClr val="0070C0"/>
                </a:solidFill>
              </a:rPr>
            </a:br>
            <a:r>
              <a:rPr lang="es-MX" sz="2000" dirty="0">
                <a:solidFill>
                  <a:srgbClr val="0070C0"/>
                </a:solidFill>
              </a:rPr>
              <a:t/>
            </a:r>
            <a:br>
              <a:rPr lang="es-MX" sz="2000" dirty="0">
                <a:solidFill>
                  <a:srgbClr val="0070C0"/>
                </a:solidFill>
              </a:rPr>
            </a:br>
            <a:r>
              <a:rPr lang="es-MX" sz="2000" dirty="0">
                <a:solidFill>
                  <a:srgbClr val="0070C0"/>
                </a:solidFill>
              </a:rPr>
              <a:t/>
            </a:r>
            <a:br>
              <a:rPr lang="es-MX" sz="2000" dirty="0">
                <a:solidFill>
                  <a:srgbClr val="0070C0"/>
                </a:solidFill>
              </a:rPr>
            </a:br>
            <a:endParaRPr lang="es-AR" sz="2000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073671"/>
            <a:ext cx="3096344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9" y="3073671"/>
            <a:ext cx="2952327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05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761" y="4227934"/>
            <a:ext cx="1979711" cy="749013"/>
          </a:xfrm>
          <a:prstGeom prst="rect">
            <a:avLst/>
          </a:prstGeom>
        </p:spPr>
      </p:pic>
      <p:sp>
        <p:nvSpPr>
          <p:cNvPr id="11" name="10 Título"/>
          <p:cNvSpPr>
            <a:spLocks noGrp="1"/>
          </p:cNvSpPr>
          <p:nvPr>
            <p:ph type="title"/>
          </p:nvPr>
        </p:nvSpPr>
        <p:spPr>
          <a:xfrm>
            <a:off x="107504" y="267494"/>
            <a:ext cx="8752325" cy="3744416"/>
          </a:xfrm>
        </p:spPr>
        <p:txBody>
          <a:bodyPr/>
          <a:lstStyle/>
          <a:p>
            <a:r>
              <a:rPr lang="es-MX" sz="1800" dirty="0">
                <a:solidFill>
                  <a:srgbClr val="0070C0"/>
                </a:solidFill>
              </a:rPr>
              <a:t/>
            </a:r>
            <a:br>
              <a:rPr lang="es-MX" sz="1800" dirty="0">
                <a:solidFill>
                  <a:srgbClr val="0070C0"/>
                </a:solidFill>
              </a:rPr>
            </a:br>
            <a:r>
              <a:rPr lang="es-MX" sz="1800" dirty="0" smtClean="0">
                <a:solidFill>
                  <a:srgbClr val="0070C0"/>
                </a:solidFill>
              </a:rPr>
              <a:t/>
            </a:r>
            <a:br>
              <a:rPr lang="es-MX" sz="1800" dirty="0" smtClean="0">
                <a:solidFill>
                  <a:srgbClr val="0070C0"/>
                </a:solidFill>
              </a:rPr>
            </a:br>
            <a:r>
              <a:rPr lang="es-MX" sz="1800" dirty="0">
                <a:solidFill>
                  <a:srgbClr val="0070C0"/>
                </a:solidFill>
              </a:rPr>
              <a:t/>
            </a:r>
            <a:br>
              <a:rPr lang="es-MX" sz="1800" dirty="0">
                <a:solidFill>
                  <a:srgbClr val="0070C0"/>
                </a:solidFill>
              </a:rPr>
            </a:br>
            <a:r>
              <a:rPr lang="es-MX" sz="2000" dirty="0">
                <a:solidFill>
                  <a:srgbClr val="0070C0"/>
                </a:solidFill>
              </a:rPr>
              <a:t/>
            </a:r>
            <a:br>
              <a:rPr lang="es-MX" sz="2000" dirty="0">
                <a:solidFill>
                  <a:srgbClr val="0070C0"/>
                </a:solidFill>
              </a:rPr>
            </a:br>
            <a:r>
              <a:rPr lang="es-MX" sz="2000" dirty="0">
                <a:solidFill>
                  <a:srgbClr val="0070C0"/>
                </a:solidFill>
              </a:rPr>
              <a:t/>
            </a:r>
            <a:br>
              <a:rPr lang="es-MX" sz="2000" dirty="0">
                <a:solidFill>
                  <a:srgbClr val="0070C0"/>
                </a:solidFill>
              </a:rPr>
            </a:br>
            <a:r>
              <a:rPr lang="es-MX" sz="2000" dirty="0">
                <a:solidFill>
                  <a:srgbClr val="0070C0"/>
                </a:solidFill>
              </a:rPr>
              <a:t/>
            </a:r>
            <a:br>
              <a:rPr lang="es-MX" sz="2000" dirty="0">
                <a:solidFill>
                  <a:srgbClr val="0070C0"/>
                </a:solidFill>
              </a:rPr>
            </a:br>
            <a:endParaRPr lang="es-AR" sz="2000" dirty="0">
              <a:solidFill>
                <a:srgbClr val="0070C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755576" y="339502"/>
            <a:ext cx="79208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200" dirty="0">
                <a:solidFill>
                  <a:schemeClr val="tx1"/>
                </a:solidFill>
              </a:rPr>
              <a:t>¡Gracias!</a:t>
            </a:r>
          </a:p>
          <a:p>
            <a:endParaRPr lang="es-AR" sz="3200" dirty="0">
              <a:solidFill>
                <a:schemeClr val="tx1"/>
              </a:solidFill>
            </a:endParaRPr>
          </a:p>
          <a:p>
            <a:r>
              <a:rPr lang="es-AR" sz="3200" dirty="0">
                <a:solidFill>
                  <a:schemeClr val="tx1"/>
                </a:solidFill>
              </a:rPr>
              <a:t>http://www.ippdh.mercosur.int/programa-visitante-voluntario/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63838"/>
            <a:ext cx="29575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741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15</Words>
  <Application>Microsoft Office PowerPoint</Application>
  <PresentationFormat>Presentación en pantalla (16:9)</PresentationFormat>
  <Paragraphs>7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PROGRAMA VISITANTE VOLUNTARIO</vt:lpstr>
      <vt:lpstr> ¿En qué consiste?   El Programa Visitante Voluntario fue creado con el objetivo de facilitar el intercambio de experiencias y potenciar los conocimientos en materia de políticas públicas y derechos humanos.                        Las actividades a realizar son consensuadas para proporcionar una experiencia académica/profesional en el ámbito de la gestión de políticas públicas con enfoque de derechos humanos, en las siguientes áreas de trabajo: Relaciones institucionales; Investigación; Gestión de la información; Comunicación y cultura; Diseño gráfico; Bibliotecología; Formación y capacitación; Administración y finanzas; Traducción de portugués e inglés.  </vt:lpstr>
      <vt:lpstr>¿Quiénes pueden participar?  Pueden aplicar personas de cualquier nacionalidad interesadas en participar del programa por un período mínimo de 2 meses y un máximo de 6 meses. La experiencia está abierta a estudiantes, académicos, investigadoras/es y funcionarias/os públicas/os para colaborar con las actividades y acciones del Instituto. Se debe ser mayor de 18 años y tener conocimiento operativo de al menos una lengua oficial del MERCOSUR. Luego de verificar que la participación haya sido satisfactoria, se expedirá un certificado de participación y una carta de recomendación.     </vt:lpstr>
      <vt:lpstr>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Cecilia Batemarco</dc:creator>
  <cp:lastModifiedBy>Lucía Benavídez</cp:lastModifiedBy>
  <cp:revision>102</cp:revision>
  <cp:lastPrinted>2019-08-15T16:40:28Z</cp:lastPrinted>
  <dcterms:modified xsi:type="dcterms:W3CDTF">2019-11-15T20:42:40Z</dcterms:modified>
</cp:coreProperties>
</file>